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3"/>
  </p:notesMasterIdLst>
  <p:sldIdLst>
    <p:sldId id="256" r:id="rId5"/>
    <p:sldId id="312" r:id="rId6"/>
    <p:sldId id="348" r:id="rId7"/>
    <p:sldId id="293" r:id="rId8"/>
    <p:sldId id="320" r:id="rId9"/>
    <p:sldId id="301" r:id="rId10"/>
    <p:sldId id="329" r:id="rId11"/>
    <p:sldId id="349" r:id="rId12"/>
    <p:sldId id="350" r:id="rId13"/>
    <p:sldId id="305" r:id="rId14"/>
    <p:sldId id="307" r:id="rId15"/>
    <p:sldId id="351" r:id="rId16"/>
    <p:sldId id="315" r:id="rId17"/>
    <p:sldId id="316" r:id="rId18"/>
    <p:sldId id="355" r:id="rId19"/>
    <p:sldId id="356" r:id="rId20"/>
    <p:sldId id="354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18"/>
    <p:restoredTop sz="84786"/>
  </p:normalViewPr>
  <p:slideViewPr>
    <p:cSldViewPr snapToGrid="0">
      <p:cViewPr varScale="1">
        <p:scale>
          <a:sx n="80" d="100"/>
          <a:sy n="80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6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2/13/24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create-your-own-custom-environm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using-cond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basic-conda-commands-to-get-you-starte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gateways/OnDemand.html#jupyter-sess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mamba-package-manager" TargetMode="External"/><Relationship Id="rId2" Type="http://schemas.openxmlformats.org/officeDocument/2006/relationships/hyperlink" Target="https://curc.readthedocs.io/en/latest/software/python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esearchComputing/alpine_conda_mamba_prim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esearch-software-cu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configuring-conda-with-condar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da.io/projects/conda/en/latest/user-guide/configuration/use-condarc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pine-hardware.html#parti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648457" y="2905507"/>
            <a:ext cx="11084827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8BF13-00BE-732A-E352-13A3D6E1A120}"/>
              </a:ext>
            </a:extLst>
          </p:cNvPr>
          <p:cNvSpPr txBox="1"/>
          <p:nvPr/>
        </p:nvSpPr>
        <p:spPr>
          <a:xfrm>
            <a:off x="4724400" y="5631295"/>
            <a:ext cx="6701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https://curc.readthedocs.io/en/latest/software/python.html#create-your-own-custom-environment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install”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838200" y="3901018"/>
            <a:ext cx="10515600" cy="1796363"/>
            <a:chOff x="648457" y="3124385"/>
            <a:chExt cx="10895086" cy="21800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24385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		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pandas==0.20.3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2EDDDF-27D3-CF3F-CAA5-ACA9EC2DC605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conda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install</a:t>
            </a:r>
            <a:r>
              <a:rPr lang="en-US" dirty="0">
                <a:latin typeface="Century Gothic" panose="020B0502020202020204" pitchFamily="34" charset="0"/>
              </a:rPr>
              <a:t> 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F489E-06ED-F1E5-DE9D-00F5E10C6654}"/>
              </a:ext>
            </a:extLst>
          </p:cNvPr>
          <p:cNvSpPr txBox="1"/>
          <p:nvPr/>
        </p:nvSpPr>
        <p:spPr>
          <a:xfrm>
            <a:off x="6210179" y="5672373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https://curc.readthedocs.io/en/latest/software/python.html#using-conda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838200" y="3901018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pip </a:t>
            </a:r>
            <a:r>
              <a:rPr lang="en-US" dirty="0">
                <a:latin typeface="Century Gothic" panose="020B0502020202020204" pitchFamily="34" charset="0"/>
              </a:rPr>
              <a:t>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49417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BF8B1-522A-561C-F172-6120AFE34BD9}"/>
              </a:ext>
            </a:extLst>
          </p:cNvPr>
          <p:cNvSpPr txBox="1"/>
          <p:nvPr/>
        </p:nvSpPr>
        <p:spPr>
          <a:xfrm>
            <a:off x="4576605" y="5676664"/>
            <a:ext cx="7045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https://curc.readthedocs.io/en/latest/software/python.html#basic-conda-commands-to-get-you-started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37442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60825" y="1947203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045391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095999" y="2584044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EF62-35BE-5209-4BCC-1375B9FB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1E8-432C-2986-43F4-8D70364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your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 in </a:t>
            </a:r>
            <a:r>
              <a:rPr lang="en-US" b="1" dirty="0" err="1">
                <a:latin typeface="Century Gothic" panose="020B0502020202020204" pitchFamily="34" charset="0"/>
              </a:rPr>
              <a:t>Jupyter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2FCA-F134-CB95-DC3F-C22A931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B746F-3204-63E2-92A6-D20935EDDDB1}"/>
              </a:ext>
            </a:extLst>
          </p:cNvPr>
          <p:cNvSpPr txBox="1"/>
          <p:nvPr/>
        </p:nvSpPr>
        <p:spPr>
          <a:xfrm>
            <a:off x="0" y="14359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3E21-6E87-92A3-15CB-2B499C55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" y="1465223"/>
            <a:ext cx="11903242" cy="408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1: create a kernel </a:t>
            </a:r>
            <a:r>
              <a:rPr lang="en-US" sz="2400" i="1" dirty="0">
                <a:latin typeface="Century Gothic" panose="020B0502020202020204" pitchFamily="34" charset="0"/>
              </a:rPr>
              <a:t>within</a:t>
            </a:r>
            <a:r>
              <a:rPr lang="en-US" sz="2400" dirty="0">
                <a:latin typeface="Century Gothic" panose="020B0502020202020204" pitchFamily="34" charset="0"/>
              </a:rPr>
              <a:t> your </a:t>
            </a:r>
            <a:r>
              <a:rPr lang="en-US" sz="2400" b="1" dirty="0">
                <a:latin typeface="Century Gothic" panose="020B0502020202020204" pitchFamily="34" charset="0"/>
              </a:rPr>
              <a:t>activated</a:t>
            </a:r>
            <a:r>
              <a:rPr lang="en-US" sz="2400" dirty="0">
                <a:latin typeface="Century Gothic" panose="020B0502020202020204" pitchFamily="34" charset="0"/>
              </a:rPr>
              <a:t> environment: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2: Use the environment in the OnDemand 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app in your browser: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	*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* Navigate to “Interactive Apps” then “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Session (presets)”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	* Launch a session then open a notebook with “</a:t>
            </a:r>
            <a:r>
              <a:rPr lang="en-US" sz="2400" dirty="0" err="1">
                <a:latin typeface="Century Gothic" panose="020B0502020202020204" pitchFamily="34" charset="0"/>
              </a:rPr>
              <a:t>my_first_env</a:t>
            </a:r>
            <a:r>
              <a:rPr lang="en-US" sz="2400" dirty="0">
                <a:latin typeface="Century Gothic" panose="020B0502020202020204" pitchFamily="34" charset="0"/>
              </a:rPr>
              <a:t>” 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CC316C-C637-685B-5971-286426152E15}"/>
              </a:ext>
            </a:extLst>
          </p:cNvPr>
          <p:cNvGrpSpPr/>
          <p:nvPr/>
        </p:nvGrpSpPr>
        <p:grpSpPr>
          <a:xfrm>
            <a:off x="268323" y="1922729"/>
            <a:ext cx="11125507" cy="1647185"/>
            <a:chOff x="648457" y="3124385"/>
            <a:chExt cx="10895086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EBBC9-E4A5-4EA9-8B44-DE579CDD2FE5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E19D2F-1E7F-CAF7-4675-9F08D77CC9A1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0633601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-y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 -m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r>
                <a:rPr lang="en-US" sz="1800" dirty="0">
                  <a:latin typeface="Monaco" pitchFamily="2" charset="77"/>
                </a:rPr>
                <a:t> install --user       		  --name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--display-name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 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BB94-18D8-11A5-7A35-745B87A5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55976-0C3F-6C14-0B96-B78F7F2D106A}"/>
              </a:ext>
            </a:extLst>
          </p:cNvPr>
          <p:cNvSpPr txBox="1"/>
          <p:nvPr/>
        </p:nvSpPr>
        <p:spPr>
          <a:xfrm>
            <a:off x="6210179" y="5672373"/>
            <a:ext cx="557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4"/>
              </a:rPr>
              <a:t>https://curc.readthedocs.io/en/latest/gateways/OnDemand.html#jupyter-session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Using channels and channel order</a:t>
            </a:r>
          </a:p>
          <a:p>
            <a:pPr lvl="2"/>
            <a:endParaRPr lang="en-US" sz="5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Resolving conflicts upon environment creation</a:t>
            </a:r>
          </a:p>
          <a:p>
            <a:pPr lvl="2"/>
            <a:endParaRPr lang="en-US" sz="1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Mamba to accelerate installation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BF072-3EB1-F113-EA16-14150FFB8EFA}"/>
              </a:ext>
            </a:extLst>
          </p:cNvPr>
          <p:cNvSpPr txBox="1"/>
          <p:nvPr/>
        </p:nvSpPr>
        <p:spPr>
          <a:xfrm>
            <a:off x="6096000" y="4822788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2"/>
              </a:rPr>
              <a:t>https://curc.readthedocs.io/en/latest/software/python.html</a:t>
            </a:r>
            <a:r>
              <a:rPr lang="en-US" sz="1200" i="1" dirty="0"/>
              <a:t> 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https://curc.readthedocs.io/en/latest/software/python.html#mamba-package-manager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108703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February 13,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  <a:hlinkClick r:id="rId2"/>
              </a:rPr>
              <a:t>https://github.com/ResearchComputing/alpine_conda_mamba_primer</a:t>
            </a:r>
            <a:r>
              <a:rPr lang="en-US" sz="3200" dirty="0"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Session Overview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entury Gothic"/>
              </a:rPr>
              <a:t>Introduction</a:t>
            </a:r>
            <a:endParaRPr lang="en-US" dirty="0">
              <a:latin typeface="Century Gothic"/>
            </a:endParaRPr>
          </a:p>
          <a:p>
            <a:pPr lvl="2"/>
            <a:r>
              <a:rPr lang="en-US" sz="2800" dirty="0">
                <a:latin typeface="Century Gothic"/>
              </a:rPr>
              <a:t>Installing software on CURC systems</a:t>
            </a:r>
          </a:p>
          <a:p>
            <a:pPr lvl="2"/>
            <a:r>
              <a:rPr lang="en-US" sz="2800" dirty="0">
                <a:latin typeface="Century Gothic"/>
              </a:rPr>
              <a:t>Description of </a:t>
            </a:r>
            <a:r>
              <a:rPr lang="en-US" sz="2800" dirty="0" err="1">
                <a:latin typeface="Century Gothic"/>
              </a:rPr>
              <a:t>Conda</a:t>
            </a:r>
            <a:r>
              <a:rPr lang="en-US" sz="2800" dirty="0">
                <a:latin typeface="Century Gothic"/>
              </a:rPr>
              <a:t>  </a:t>
            </a:r>
            <a:endParaRPr lang="en-US" dirty="0">
              <a:latin typeface="Arial" panose="020B0604020202020204"/>
              <a:cs typeface="Arial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Setting up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on Alpine</a:t>
            </a:r>
            <a:endParaRPr lang="en-US" sz="3200" dirty="0">
              <a:cs typeface="Arial"/>
            </a:endParaRPr>
          </a:p>
          <a:p>
            <a:pPr lvl="2"/>
            <a:r>
              <a:rPr lang="en-US" sz="2800" dirty="0">
                <a:latin typeface="Century Gothic"/>
              </a:rPr>
              <a:t>Logging in</a:t>
            </a:r>
          </a:p>
          <a:p>
            <a:pPr lvl="2"/>
            <a:r>
              <a:rPr lang="en-US" sz="2800" dirty="0">
                <a:latin typeface="Century Gothic"/>
              </a:rPr>
              <a:t>Using </a:t>
            </a:r>
            <a:r>
              <a:rPr lang="en-US" sz="2800" dirty="0" err="1">
                <a:latin typeface="Century Gothic"/>
              </a:rPr>
              <a:t>conda</a:t>
            </a:r>
            <a:r>
              <a:rPr lang="en-US" sz="2800" dirty="0">
                <a:latin typeface="Century Gothic"/>
              </a:rPr>
              <a:t> for the first time: creating the ~/.</a:t>
            </a:r>
            <a:r>
              <a:rPr lang="en-US" sz="2800" dirty="0" err="1">
                <a:latin typeface="Century Gothic"/>
              </a:rPr>
              <a:t>condarc</a:t>
            </a:r>
            <a:r>
              <a:rPr lang="en-US" sz="2800" dirty="0">
                <a:latin typeface="Century Gothic"/>
              </a:rPr>
              <a:t> file</a:t>
            </a:r>
          </a:p>
          <a:p>
            <a:pPr lvl="2"/>
            <a:r>
              <a:rPr lang="en-US" sz="2800" dirty="0">
                <a:latin typeface="Century Gothic"/>
              </a:rPr>
              <a:t>Starting an interactive session and activating </a:t>
            </a:r>
            <a:r>
              <a:rPr lang="en-US" sz="2800" dirty="0" err="1">
                <a:latin typeface="Century Gothic"/>
              </a:rPr>
              <a:t>conda</a:t>
            </a:r>
            <a:endParaRPr lang="en-US" sz="2800" dirty="0">
              <a:latin typeface="Century Gothic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Creating and Modifying Virtual Environments with </a:t>
            </a:r>
            <a:r>
              <a:rPr lang="en-US" sz="3200" dirty="0" err="1">
                <a:latin typeface="Century Gothic"/>
              </a:rPr>
              <a:t>Conda</a:t>
            </a:r>
            <a:endParaRPr lang="en-US" sz="3200" dirty="0">
              <a:latin typeface="Century Gothic"/>
            </a:endParaRP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Creating/activating/modifying a python environment</a:t>
            </a: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Useful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 commands and paths</a:t>
            </a: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Using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Virtual Environments</a:t>
            </a:r>
          </a:p>
          <a:p>
            <a:pPr lvl="2"/>
            <a:r>
              <a:rPr lang="en-US" sz="2700" dirty="0">
                <a:latin typeface="Century Gothic"/>
              </a:rPr>
              <a:t>In HPC jobs</a:t>
            </a:r>
          </a:p>
          <a:p>
            <a:pPr lvl="2"/>
            <a:r>
              <a:rPr lang="en-US" sz="2700" dirty="0">
                <a:latin typeface="Century Gothic"/>
              </a:rPr>
              <a:t>In OnDemand </a:t>
            </a:r>
            <a:r>
              <a:rPr lang="en-US" sz="2700" dirty="0" err="1">
                <a:latin typeface="Century Gothic"/>
              </a:rPr>
              <a:t>Jupyter</a:t>
            </a:r>
            <a:endParaRPr lang="en-US" sz="2700" dirty="0">
              <a:latin typeface="Century Gothic"/>
            </a:endParaRPr>
          </a:p>
          <a:p>
            <a:pPr marL="0" indent="0">
              <a:buNone/>
            </a:pPr>
            <a:r>
              <a:rPr lang="en-US" sz="3300" dirty="0">
                <a:latin typeface="Century Gothic"/>
              </a:rPr>
              <a:t>Strategies for installing complex Virtual Environments (Discussion only)</a:t>
            </a:r>
          </a:p>
          <a:p>
            <a:pPr lvl="2"/>
            <a:r>
              <a:rPr lang="en-US" sz="2800" dirty="0">
                <a:latin typeface="Century Gothic"/>
              </a:rPr>
              <a:t>Channels</a:t>
            </a:r>
          </a:p>
          <a:p>
            <a:pPr lvl="2"/>
            <a:r>
              <a:rPr lang="en-US" sz="2800" dirty="0">
                <a:latin typeface="Century Gothic"/>
              </a:rPr>
              <a:t>Resolving conflicts upon environment creation</a:t>
            </a:r>
          </a:p>
          <a:p>
            <a:pPr lvl="2"/>
            <a:r>
              <a:rPr lang="en-US" sz="2800" dirty="0">
                <a:latin typeface="Century Gothic"/>
              </a:rPr>
              <a:t>Mamba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Alpine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840768"/>
            <a:ext cx="11880274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Alpine: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or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</a:t>
            </a:r>
            <a:r>
              <a:rPr lang="en-US" sz="2800" dirty="0" err="1">
                <a:latin typeface="Century Gothic" panose="020B0502020202020204" pitchFamily="34" charset="0"/>
              </a:rPr>
              <a:t>Spack</a:t>
            </a:r>
            <a:r>
              <a:rPr lang="en-US" sz="2800" dirty="0">
                <a:latin typeface="Century Gothic" panose="020B0502020202020204" pitchFamily="34" charset="0"/>
              </a:rPr>
              <a:t>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7308224" y="5620814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https://github.com/ResearchComputing/research-software-curc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Virtual Environments With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is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pic>
        <p:nvPicPr>
          <p:cNvPr id="7" name="Picture 6" descr="A green letter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D7D92545-72A4-67F5-AF34-8F16FE07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028" y="439562"/>
            <a:ext cx="4272920" cy="11766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AD741-EF61-D1F1-C38F-4084E4FCF1B3}"/>
              </a:ext>
            </a:extLst>
          </p:cNvPr>
          <p:cNvSpPr txBox="1"/>
          <p:nvPr/>
        </p:nvSpPr>
        <p:spPr>
          <a:xfrm>
            <a:off x="7343196" y="5574397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43974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…or login to CURC via your browser:  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4"/>
              </a:rPr>
              <a:t>https://curc.readthedocs.io/en/latest/access/logging-in.html</a:t>
            </a:r>
            <a:r>
              <a:rPr lang="en-US" sz="1200" i="1" dirty="0"/>
              <a:t> </a:t>
            </a:r>
          </a:p>
          <a:p>
            <a:r>
              <a:rPr lang="en-US" sz="1200" i="1" dirty="0">
                <a:hlinkClick r:id="rId5"/>
              </a:rPr>
              <a:t>https://curc.readthedocs.io/en/latest/gateways/OnDemand.html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Setting up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for the first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D554-4E91-43A6-7EE4-AF0A50EF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Create a new ~/.</a:t>
            </a:r>
            <a:r>
              <a:rPr lang="en-US" sz="2400" dirty="0" err="1">
                <a:latin typeface="Century Gothic" panose="020B0502020202020204" pitchFamily="34" charset="0"/>
              </a:rPr>
              <a:t>condarc</a:t>
            </a:r>
            <a:r>
              <a:rPr lang="en-US" sz="2400" dirty="0">
                <a:latin typeface="Century Gothic" panose="020B0502020202020204" pitchFamily="34" charset="0"/>
              </a:rPr>
              <a:t> configuration file in your editor: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Paste the following text in the file: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Save and exit the editor by typing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CTRL-o</a:t>
            </a:r>
            <a:r>
              <a:rPr lang="en-US" sz="2400" dirty="0">
                <a:latin typeface="Century Gothic" panose="020B0502020202020204" pitchFamily="34" charset="0"/>
              </a:rPr>
              <a:t> then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CTRL-x</a:t>
            </a: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8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nano ~/.</a:t>
              </a:r>
              <a:r>
                <a:rPr lang="en-US" dirty="0" err="1">
                  <a:latin typeface="Monaco" pitchFamily="2" charset="77"/>
                </a:rPr>
                <a:t>condarc</a:t>
              </a:r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441C5-AF50-26F3-C8AA-0E7807DD1EC8}"/>
              </a:ext>
            </a:extLst>
          </p:cNvPr>
          <p:cNvGrpSpPr/>
          <p:nvPr/>
        </p:nvGrpSpPr>
        <p:grpSpPr>
          <a:xfrm>
            <a:off x="944192" y="3401693"/>
            <a:ext cx="9717025" cy="1763865"/>
            <a:chOff x="1863084" y="4469527"/>
            <a:chExt cx="9717025" cy="14133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78783-07BC-3548-A19D-1A180450C91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D51791-28E4-2334-0BC0-ECB9C9FFE75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5DB94-D3A3-0A15-0483-9B06DA192E0C}"/>
              </a:ext>
            </a:extLst>
          </p:cNvPr>
          <p:cNvSpPr txBox="1"/>
          <p:nvPr/>
        </p:nvSpPr>
        <p:spPr>
          <a:xfrm>
            <a:off x="5727032" y="5710019"/>
            <a:ext cx="624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https://curc.readthedocs.io/en/latest/software/python.html#configuring-conda-with-condarc</a:t>
            </a:r>
            <a:endParaRPr lang="en-US" sz="1200" i="1" dirty="0"/>
          </a:p>
          <a:p>
            <a:r>
              <a:rPr lang="en-US" sz="1200" i="1" dirty="0">
                <a:hlinkClick r:id="rId4"/>
              </a:rPr>
              <a:t>https://conda.io/projects/conda/en/latest/user-guide/configuration/use-condarc.html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169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activate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5"/>
            <a:ext cx="9717025" cy="2326272"/>
            <a:chOff x="1863084" y="4469527"/>
            <a:chExt cx="9717025" cy="18839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--time=90:00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15759-FD2B-27A9-1B21-326CB5031DB2}"/>
              </a:ext>
            </a:extLst>
          </p:cNvPr>
          <p:cNvSpPr txBox="1"/>
          <p:nvPr/>
        </p:nvSpPr>
        <p:spPr>
          <a:xfrm>
            <a:off x="6210179" y="5672373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https://curc.readthedocs.io/en/latest/clusters/alpine/alpine-hardware.html#partitions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92c16b9d-8c83-445e-a4f4-1fe3d2f43f13"/>
    <ds:schemaRef ds:uri="a1519f9a-9d6a-41c1-afc9-552e4069f8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1542</Words>
  <Application>Microsoft Macintosh PowerPoint</Application>
  <PresentationFormat>Widescreen</PresentationFormat>
  <Paragraphs>252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Century Gothic</vt:lpstr>
      <vt:lpstr>Monaco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Alpine</vt:lpstr>
      <vt:lpstr>Virtual Environments With Anaconda</vt:lpstr>
      <vt:lpstr>Logging into CU Research Computing</vt:lpstr>
      <vt:lpstr>Setting up Conda for the first time</vt:lpstr>
      <vt:lpstr>Start a session and activate conda</vt:lpstr>
      <vt:lpstr>Create your first conda environment!</vt:lpstr>
      <vt:lpstr>Install packages with “conda install”</vt:lpstr>
      <vt:lpstr>Install packages with “pip”</vt:lpstr>
      <vt:lpstr>Useful Conda Commands</vt:lpstr>
      <vt:lpstr>Useful conda file paths on Alpine</vt:lpstr>
      <vt:lpstr>Running Alpine batch jobs with conda</vt:lpstr>
      <vt:lpstr>Using your conda environment in Jupyter</vt:lpstr>
      <vt:lpstr>Strategies for complex environments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17</cp:revision>
  <dcterms:created xsi:type="dcterms:W3CDTF">2023-01-13T17:07:22Z</dcterms:created>
  <dcterms:modified xsi:type="dcterms:W3CDTF">2024-02-13T16:06:08Z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